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60" r:id="rId4"/>
    <p:sldId id="262" r:id="rId5"/>
    <p:sldId id="272" r:id="rId6"/>
    <p:sldId id="263" r:id="rId7"/>
    <p:sldId id="264" r:id="rId8"/>
    <p:sldId id="265" r:id="rId9"/>
    <p:sldId id="270" r:id="rId10"/>
    <p:sldId id="266" r:id="rId11"/>
    <p:sldId id="27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19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A%E0%A6%BF%E0%A6%A5%E0%A6%BE%E0%A6%97%E0%A7%8B%E0%A6%B0%E0%A6%BE%E0%A6%B8%E0%A7%87%E0%A6%B0_%E0%A6%89%E0%A6%AA%E0%A6%AA%E0%A6%BE%E0%A6%A6%E0%A7%8D%E0%A6%AF" TargetMode="External"/><Relationship Id="rId3" Type="http://schemas.openxmlformats.org/officeDocument/2006/relationships/hyperlink" Target="https://bn.wikipedia.org/wiki/%E0%A6%85%E0%A6%A7%E0%A6%BF%E0%A6%AC%E0%A6%BF%E0%A6%A6%E0%A7%8D%E0%A6%AF%E0%A6%BE" TargetMode="External"/><Relationship Id="rId7" Type="http://schemas.openxmlformats.org/officeDocument/2006/relationships/hyperlink" Target="https://bn.wikipedia.org/wiki/%E0%A6%B0%E0%A6%BE%E0%A6%9C%E0%A6%A8%E0%A7%80%E0%A6%A4%E0%A6%B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A8%E0%A7%80%E0%A6%A4%E0%A6%BF%E0%A6%B6%E0%A6%BE%E0%A6%B8%E0%A7%8D%E0%A6%A4%E0%A7%8D%E0%A6%B0" TargetMode="External"/><Relationship Id="rId5" Type="http://schemas.openxmlformats.org/officeDocument/2006/relationships/hyperlink" Target="https://bn.wikipedia.org/wiki/%E0%A6%97%E0%A6%A3%E0%A6%BF%E0%A6%A4" TargetMode="External"/><Relationship Id="rId4" Type="http://schemas.openxmlformats.org/officeDocument/2006/relationships/hyperlink" Target="https://bn.wikipedia.org/wiki/%E0%A6%B8%E0%A6%82%E0%A6%97%E0%A7%80%E0%A6%A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6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22330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6821333" y="2427537"/>
            <a:ext cx="46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5525262" y="2418254"/>
            <a:ext cx="46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8610601" y="2411749"/>
            <a:ext cx="46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8528292" y="554598"/>
            <a:ext cx="46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13526" y="2448734"/>
            <a:ext cx="12950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62613" y="1126048"/>
            <a:ext cx="2885" cy="133633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36766" y="418628"/>
            <a:ext cx="0" cy="2043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3526" y="418628"/>
            <a:ext cx="3160707" cy="7074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3526" y="404980"/>
            <a:ext cx="1295076" cy="2043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08602" y="1126049"/>
            <a:ext cx="1883981" cy="132268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08602" y="2448734"/>
            <a:ext cx="185689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596" y="82015"/>
                <a:ext cx="5270158" cy="646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mbria Math"/>
                    <a:ea typeface="Cambria Math"/>
                    <a:cs typeface="NikoshBAN" pitchFamily="2" charset="0"/>
                  </a:rPr>
                  <a:t>∆</a:t>
                </a:r>
                <a:r>
                  <a:rPr lang="bn-BD" sz="3600" b="1" dirty="0" smtClean="0">
                    <a:solidFill>
                      <a:srgbClr val="FF0000"/>
                    </a:solidFill>
                    <a:latin typeface="Cambria Math"/>
                    <a:ea typeface="Cambria Math"/>
                    <a:cs typeface="NikoshBAN" pitchFamily="2" charset="0"/>
                  </a:rPr>
                  <a:t> ক্ষেত্র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ambria Math"/>
                    <a:ea typeface="Cambria Math"/>
                    <a:cs typeface="NikoshBAN" pitchFamily="2" charset="0"/>
                  </a:rPr>
                  <a:t>ABC=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𝑨𝑩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𝑨𝑪</m:t>
                    </m:r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𝒃𝒄</m:t>
                    </m:r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7030A0"/>
                    </a:solidFill>
                    <a:latin typeface="Cambria Math"/>
                    <a:ea typeface="Cambria Math"/>
                    <a:cs typeface="NikoshBAN" pitchFamily="2" charset="0"/>
                  </a:rPr>
                  <a:t>∆ </a:t>
                </a:r>
                <a:r>
                  <a:rPr lang="bn-BD" sz="3600" b="1" dirty="0" smtClean="0">
                    <a:solidFill>
                      <a:srgbClr val="7030A0"/>
                    </a:solidFill>
                    <a:latin typeface="Cambria Math"/>
                    <a:ea typeface="Cambria Math"/>
                    <a:cs typeface="NikoshBAN" pitchFamily="2" charset="0"/>
                  </a:rPr>
                  <a:t>ক্ষেত্র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Cambria Math"/>
                    <a:ea typeface="Cambria Math"/>
                    <a:cs typeface="NikoshBAN" pitchFamily="2" charset="0"/>
                  </a:rPr>
                  <a:t>BDE</a:t>
                </a:r>
                <a:r>
                  <a:rPr lang="bn-BD" sz="3600" b="1" dirty="0" smtClean="0">
                    <a:solidFill>
                      <a:srgbClr val="7030A0"/>
                    </a:solidFill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BD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𝑩𝑫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𝑫𝑬</m:t>
                    </m:r>
                  </m:oMath>
                </a14:m>
                <a:endParaRPr lang="en-US" sz="3600" b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𝒃𝒄</m:t>
                    </m:r>
                  </m:oMath>
                </a14:m>
                <a:endPara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0070C0"/>
                    </a:solidFill>
                    <a:latin typeface="Cambria Math"/>
                    <a:ea typeface="Cambria Math"/>
                    <a:cs typeface="NikoshBAN" pitchFamily="2" charset="0"/>
                  </a:rPr>
                  <a:t>∆ </a:t>
                </a:r>
                <a:r>
                  <a:rPr lang="bn-BD" sz="3600" b="1" dirty="0" smtClean="0">
                    <a:solidFill>
                      <a:srgbClr val="0070C0"/>
                    </a:solidFill>
                    <a:latin typeface="Cambria Math"/>
                    <a:ea typeface="Cambria Math"/>
                    <a:cs typeface="NikoshBAN" pitchFamily="2" charset="0"/>
                  </a:rPr>
                  <a:t>ক্ষেত্র 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Cambria Math"/>
                    <a:ea typeface="Cambria Math"/>
                    <a:cs typeface="NikoshBAN" pitchFamily="2" charset="0"/>
                  </a:rPr>
                  <a:t>CBE=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𝑩𝑪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𝑩𝑬</m:t>
                    </m:r>
                  </m:oMath>
                </a14:m>
                <a:endParaRPr lang="en-US" sz="3600" b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</m:oMath>
                </a14:m>
                <a:endParaRPr lang="en-US" sz="3600" b="1" i="1" dirty="0" smtClean="0">
                  <a:solidFill>
                    <a:srgbClr val="0070C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0070C0"/>
                    </a:solidFill>
                    <a:cs typeface="NikoshBAN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6" y="82015"/>
                <a:ext cx="5270158" cy="6469015"/>
              </a:xfrm>
              <a:prstGeom prst="rect">
                <a:avLst/>
              </a:prstGeom>
              <a:blipFill rotWithShape="1">
                <a:blip r:embed="rId2"/>
                <a:stretch>
                  <a:fillRect l="-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48990" y="12020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3630" y="23009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2030" y="1219200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1279160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9670" y="2425831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0470" y="1524000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  <p:bldP spid="3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8377" y="1157497"/>
                <a:ext cx="5392823" cy="4252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ADEC 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</a:t>
                </a:r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𝑫𝑬</m:t>
                        </m:r>
                      </m:e>
                    </m:d>
                    <m:r>
                      <a:rPr lang="en-US" sz="4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𝑨𝑫</m:t>
                    </m:r>
                  </m:oMath>
                </a14:m>
                <a:endParaRPr lang="en-US" sz="4000" b="1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4000" b="1" dirty="0" smtClean="0"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𝒃</m:t>
                        </m:r>
                      </m:e>
                    </m:d>
                    <m:r>
                      <a:rPr lang="en-US" sz="4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𝒃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4000" b="1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𝒃𝒄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77" y="1157497"/>
                <a:ext cx="5392823" cy="4252703"/>
              </a:xfrm>
              <a:prstGeom prst="rect">
                <a:avLst/>
              </a:prstGeom>
              <a:blipFill rotWithShape="1">
                <a:blip r:embed="rId2"/>
                <a:stretch>
                  <a:fillRect l="-3955" t="-2436" r="-3390" b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781800" y="333781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94230" y="243840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2148590"/>
            <a:ext cx="2057400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11780" y="2133600"/>
            <a:ext cx="0" cy="1219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6900" y="164642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5690" y="3307830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4430" y="330783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6390" y="3309080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7823" y="1934981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02830" y="1919990"/>
            <a:ext cx="791980" cy="697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615660" y="2617405"/>
            <a:ext cx="453198" cy="385625"/>
            <a:chOff x="6615660" y="2617405"/>
            <a:chExt cx="453198" cy="38562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626900" y="2617405"/>
              <a:ext cx="441958" cy="2781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615660" y="2724835"/>
              <a:ext cx="441958" cy="2781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2698230" y="1907500"/>
            <a:ext cx="791980" cy="697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599612" y="2724835"/>
            <a:ext cx="453198" cy="385625"/>
            <a:chOff x="6615660" y="2617405"/>
            <a:chExt cx="453198" cy="38562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26900" y="2617405"/>
              <a:ext cx="441958" cy="2781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15660" y="2724835"/>
              <a:ext cx="441958" cy="2781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822103" y="3733800"/>
            <a:ext cx="1985152" cy="457200"/>
            <a:chOff x="7057618" y="3733800"/>
            <a:chExt cx="1676652" cy="334780"/>
          </a:xfrm>
        </p:grpSpPr>
        <p:cxnSp>
          <p:nvCxnSpPr>
            <p:cNvPr id="31" name="Straight Connector 30"/>
            <p:cNvCxnSpPr>
              <a:endCxn id="17" idx="2"/>
            </p:cNvCxnSpPr>
            <p:nvPr/>
          </p:nvCxnSpPr>
          <p:spPr>
            <a:xfrm>
              <a:off x="7057618" y="3892605"/>
              <a:ext cx="1673912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57618" y="3733800"/>
              <a:ext cx="0" cy="304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34270" y="3763780"/>
              <a:ext cx="0" cy="304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4178030" y="1909625"/>
            <a:ext cx="792940" cy="75525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760" y="744974"/>
                <a:ext cx="8519640" cy="474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এখন,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𝒃𝒄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cs typeface="NikoshBAN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  <m:r>
                      <a:rPr lang="en-US" sz="40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  <m:r>
                      <a:rPr lang="en-US" sz="40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40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𝒃𝒄</m:t>
                    </m:r>
                  </m:oMath>
                </a14:m>
                <a:r>
                  <a:rPr lang="bn-BD" sz="4000" b="1" dirty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b="1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40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4000" b="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b="1" dirty="0">
                    <a:ea typeface="Cambria Math"/>
                    <a:cs typeface="NikoshBAN" pitchFamily="2" charset="0"/>
                  </a:rPr>
                  <a:t>ব</a:t>
                </a:r>
                <a:r>
                  <a:rPr lang="bn-BD" sz="4000" b="1" dirty="0" smtClean="0">
                    <a:ea typeface="Cambria Math"/>
                    <a:cs typeface="NikoshBAN" pitchFamily="2" charset="0"/>
                  </a:rPr>
                  <a:t>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bn-BD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b="1" dirty="0" smtClean="0">
                    <a:ea typeface="Cambria Math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    প্রমাণিত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60" y="744974"/>
                <a:ext cx="8519640" cy="4741426"/>
              </a:xfrm>
              <a:prstGeom prst="rect">
                <a:avLst/>
              </a:prstGeom>
              <a:blipFill rotWithShape="1">
                <a:blip r:embed="rId2"/>
                <a:stretch>
                  <a:fillRect l="-2575" t="-2185" b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5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8871"/>
            <a:ext cx="2372765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7200" b="1" i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373868"/>
                <a:ext cx="7192738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 smtClean="0">
                    <a:latin typeface="Cambria Math"/>
                    <a:ea typeface="Cambria Math"/>
                    <a:cs typeface="NikoshBAN" pitchFamily="2" charset="0"/>
                  </a:rPr>
                  <a:t>∆LMN </a:t>
                </a:r>
                <a:r>
                  <a:rPr lang="bn-BD" sz="4000" b="1" i="1" dirty="0" smtClean="0">
                    <a:latin typeface="Cambria Math"/>
                    <a:ea typeface="Cambria Math"/>
                    <a:cs typeface="NikoshBAN" pitchFamily="2" charset="0"/>
                  </a:rPr>
                  <a:t>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𝑳𝑴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𝑴𝑵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𝑳𝑵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i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i="1" dirty="0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bn-IN" sz="4000" b="1" i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bn-BD" sz="4000" b="1" i="1" dirty="0" smtClean="0">
                    <a:latin typeface="NikoshBAN" pitchFamily="2" charset="0"/>
                    <a:cs typeface="NikoshBAN" pitchFamily="2" charset="0"/>
                  </a:rPr>
                  <a:t> প্রমান কর যে, </a:t>
                </a:r>
                <a:r>
                  <a:rPr lang="en-US" sz="4000" b="1" i="1" dirty="0" smtClean="0">
                    <a:latin typeface="Cambria Math"/>
                    <a:ea typeface="Cambria Math"/>
                    <a:cs typeface="NikoshBAN" pitchFamily="2" charset="0"/>
                  </a:rPr>
                  <a:t>∠M </a:t>
                </a:r>
                <a:r>
                  <a:rPr lang="bn-BD" sz="4000" b="1" i="1" dirty="0" smtClean="0">
                    <a:latin typeface="Cambria Math"/>
                    <a:ea typeface="Cambria Math"/>
                    <a:cs typeface="NikoshBAN" pitchFamily="2" charset="0"/>
                  </a:rPr>
                  <a:t>এক সমকোণ </a:t>
                </a:r>
                <a:endParaRPr lang="en-US" sz="40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73868"/>
                <a:ext cx="7192738" cy="1337354"/>
              </a:xfrm>
              <a:prstGeom prst="rect">
                <a:avLst/>
              </a:prstGeom>
              <a:blipFill rotWithShape="1">
                <a:blip r:embed="rId3"/>
                <a:stretch>
                  <a:fillRect l="-3053" t="-9545" r="-2290" b="-1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1170"/>
            <a:ext cx="2632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549233"/>
                <a:ext cx="722633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b="1" i="1" dirty="0" smtClean="0">
                    <a:latin typeface="NikoshBAN" pitchFamily="2" charset="0"/>
                    <a:cs typeface="NikoshBAN" pitchFamily="2" charset="0"/>
                  </a:rPr>
                  <a:t>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𝑫𝑬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𝑪𝑬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𝑩𝑫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233"/>
                <a:ext cx="7226337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3376" t="-11628" b="-37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4258" y="1425714"/>
            <a:ext cx="4355342" cy="3374886"/>
            <a:chOff x="1981200" y="892314"/>
            <a:chExt cx="4355342" cy="3374886"/>
          </a:xfrm>
        </p:grpSpPr>
        <p:grpSp>
          <p:nvGrpSpPr>
            <p:cNvPr id="13" name="Group 12"/>
            <p:cNvGrpSpPr/>
            <p:nvPr/>
          </p:nvGrpSpPr>
          <p:grpSpPr>
            <a:xfrm>
              <a:off x="2514600" y="1215716"/>
              <a:ext cx="3505200" cy="2362200"/>
              <a:chOff x="2209800" y="2514600"/>
              <a:chExt cx="2590800" cy="1828800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2209800" y="2514600"/>
                <a:ext cx="2590800" cy="1828800"/>
              </a:xfrm>
              <a:prstGeom prst="rtTriangl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209800" y="3200400"/>
                <a:ext cx="1600200" cy="11430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981200" y="892314"/>
              <a:ext cx="5693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828800"/>
              <a:ext cx="546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E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1234" y="3559314"/>
              <a:ext cx="5581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9600" y="3505200"/>
              <a:ext cx="593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D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3505200"/>
              <a:ext cx="545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830580" y="16240"/>
            <a:ext cx="4343400" cy="3962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5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20" y="1293699"/>
            <a:ext cx="4329546" cy="3854917"/>
          </a:xfrm>
        </p:spPr>
      </p:pic>
      <p:sp>
        <p:nvSpPr>
          <p:cNvPr id="6" name="Rectangle 5"/>
          <p:cNvSpPr/>
          <p:nvPr/>
        </p:nvSpPr>
        <p:spPr>
          <a:xfrm>
            <a:off x="4876800" y="1371600"/>
            <a:ext cx="41148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275" y="1601212"/>
            <a:ext cx="4800600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  এম  </a:t>
            </a:r>
            <a:r>
              <a:rPr lang="bn-BD" sz="4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(গণিত</a:t>
            </a:r>
            <a:r>
              <a:rPr lang="bn-BD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 আদর্শ উচ্চ বিদ্যালয়</a:t>
            </a:r>
          </a:p>
          <a:p>
            <a:r>
              <a:rPr lang="bn-BD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8500" y="5082226"/>
            <a:ext cx="9192500" cy="21852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মোবাইল-০১৭১৯-২৭৩৯৪৯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hussain.hasan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3@gmail.com</a:t>
            </a:r>
            <a:endParaRPr lang="en-US" sz="3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70904"/>
              </p:ext>
            </p:extLst>
          </p:nvPr>
        </p:nvGraphicFramePr>
        <p:xfrm>
          <a:off x="76201" y="777240"/>
          <a:ext cx="8991600" cy="592836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38124"/>
                <a:gridCol w="1765777"/>
                <a:gridCol w="3200400"/>
                <a:gridCol w="1006099"/>
                <a:gridCol w="1981200"/>
              </a:tblGrid>
              <a:tr h="634215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524714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প্রস্তুতি,পূর্বঞ্জান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যাচাই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 শ্রেণিবিন্যাস, </a:t>
                      </a:r>
                    </a:p>
                    <a:p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পূর্ব জ্ঞান যাচাই, বাড়ির কাজ আদায়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07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মিঃ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সমবাহু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এবং সমবাহু ত্রিভুজের নমুনা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50359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ঘোষনা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পাঠ শিরোনাম ঘোষনা ও </a:t>
                      </a:r>
                    </a:p>
                    <a:p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বোর্ডে লিখা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০১ মিঃ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829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উপস্থাপন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পাঠ বিশ্লেষন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৩০ মিঃ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ট্রাপিজিয়াম,চক,</a:t>
                      </a:r>
                    </a:p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বোর্ড,সহায়ক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বই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3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পাঠ অগ্রসর যাচাই (দলীয়)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১০ মিঃ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কর্মপত্র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2238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একটি প্রশ্ন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০২ মিঃ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6003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সমাপ্তি 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45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4404" y="37226"/>
            <a:ext cx="3886200" cy="76674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583" y="-228600"/>
            <a:ext cx="916858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0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পূর্বজ্ঞান</a:t>
            </a:r>
            <a:endParaRPr lang="en-US" sz="25000" b="1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50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যাচাই </a:t>
            </a:r>
            <a:endParaRPr lang="en-US" sz="25000" b="1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0" y="51216"/>
            <a:ext cx="3048000" cy="4953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27787"/>
              </p:ext>
            </p:extLst>
          </p:nvPr>
        </p:nvGraphicFramePr>
        <p:xfrm>
          <a:off x="0" y="51215"/>
          <a:ext cx="6172200" cy="6804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22"/>
                <a:gridCol w="5101878"/>
              </a:tblGrid>
              <a:tr h="1416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জন্ম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৫৭২/ ৫৭০ খ্রিস্টপূর্বাব্দ</a:t>
                      </a:r>
                      <a: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সামোস</a:t>
                      </a:r>
                      <a: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তুরস্কের উপকূলবর্তী এজিয়ান সাগরের দ্বীপ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  <a:tr h="1416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মৃত্যু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৪৯৭/৪৯৫ খ্রিস্টপূর্বাব্দ (৭৫ বছরের কম বয়সে)</a:t>
                      </a:r>
                      <a: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মেতাপোন্তুম</a:t>
                      </a:r>
                      <a: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দক্ষিণ ইতালি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  <a:tr h="484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যুগ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প্রাচীন দর্শন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  <a:tr h="484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অঞ্চল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পাশ্চাত্য দর্শন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  <a:tr h="484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ধারা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পিথাগোরাসবাদ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  <a:tr h="950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আগ্রহ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u="sng">
                          <a:effectLst/>
                          <a:latin typeface="NikoshBAN" pitchFamily="2" charset="0"/>
                          <a:cs typeface="NikoshBAN" pitchFamily="2" charset="0"/>
                          <a:hlinkClick r:id="rId3" tooltip="অধিবিদ্যা"/>
                        </a:rPr>
                        <a:t>অধিবিদ্যা</a:t>
                      </a: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u="sng">
                          <a:effectLst/>
                          <a:latin typeface="NikoshBAN" pitchFamily="2" charset="0"/>
                          <a:cs typeface="NikoshBAN" pitchFamily="2" charset="0"/>
                          <a:hlinkClick r:id="rId4" tooltip="সংগীত"/>
                        </a:rPr>
                        <a:t>সংগীত</a:t>
                      </a: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u="sng">
                          <a:effectLst/>
                          <a:latin typeface="NikoshBAN" pitchFamily="2" charset="0"/>
                          <a:cs typeface="NikoshBAN" pitchFamily="2" charset="0"/>
                          <a:hlinkClick r:id="rId5" tooltip="গণিত"/>
                        </a:rPr>
                        <a:t>গণিত</a:t>
                      </a: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u="sng">
                          <a:effectLst/>
                          <a:latin typeface="NikoshBAN" pitchFamily="2" charset="0"/>
                          <a:cs typeface="NikoshBAN" pitchFamily="2" charset="0"/>
                          <a:hlinkClick r:id="rId6" tooltip="নীতিশাস্ত্র"/>
                        </a:rPr>
                        <a:t>নীতিশাস্ত্র</a:t>
                      </a: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u="sng">
                          <a:effectLst/>
                          <a:latin typeface="NikoshBAN" pitchFamily="2" charset="0"/>
                          <a:cs typeface="NikoshBAN" pitchFamily="2" charset="0"/>
                          <a:hlinkClick r:id="rId7" tooltip="রাজনীতি"/>
                        </a:rPr>
                        <a:t>রাজনীতি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  <a:tr h="1416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অবদান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মুজিকা উনিভের্সালিস</a:t>
                      </a:r>
                      <a: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u="sng" dirty="0">
                          <a:effectLst/>
                          <a:latin typeface="NikoshBAN" pitchFamily="2" charset="0"/>
                          <a:cs typeface="NikoshBAN" pitchFamily="2" charset="0"/>
                          <a:hlinkClick r:id="rId8" tooltip="পিথাগোরাসের উপপাদ্য"/>
                        </a:rPr>
                        <a:t>পিথাগোরাসের উপপাদ্য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5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609600" y="304800"/>
            <a:ext cx="3048000" cy="2362200"/>
          </a:xfrm>
          <a:prstGeom prst="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572000" y="304800"/>
            <a:ext cx="3429000" cy="2362200"/>
          </a:xfrm>
          <a:prstGeom prst="rt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Input 5"/>
          <p:cNvSpPr/>
          <p:nvPr/>
        </p:nvSpPr>
        <p:spPr>
          <a:xfrm>
            <a:off x="2438400" y="3962400"/>
            <a:ext cx="3733800" cy="2057400"/>
          </a:xfrm>
          <a:prstGeom prst="flowChartManualInpu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20353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সমবাহু ত্রিভুজ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04370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সমকোনী  ত্রিভুজ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410200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55" y="2721114"/>
            <a:ext cx="372089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ধরনের ত্রিভুজ? 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644914"/>
            <a:ext cx="359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 ধরনের ত্রিভুজ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5942" y="5997714"/>
            <a:ext cx="349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 ধরনের চিত্র 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1184134"/>
                <a:ext cx="9448800" cy="392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বাহুভেদে ত্রিভুজ কত প্রকার ?</a:t>
                </a: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   তিন প্রকার </a:t>
                </a: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   কোনভেদে ত্রিভুজ কত প্রকার?</a:t>
                </a: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   তিন প্রকার </a:t>
                </a:r>
              </a:p>
              <a:p>
                <a:r>
                  <a:rPr lang="bn-BD" sz="4000" b="1" dirty="0" smtClean="0"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e>
                      <m:sup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BD" sz="4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e>
                      <m:sup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BD" sz="40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e>
                      <m:sup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BD" sz="4000" b="1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সূত্রটি কে প্রমাণ করেছেন ?</a:t>
                </a:r>
              </a:p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   পীথাগোরাস 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1184134"/>
                <a:ext cx="9448800" cy="3921266"/>
              </a:xfrm>
              <a:prstGeom prst="rect">
                <a:avLst/>
              </a:prstGeom>
              <a:blipFill rotWithShape="1">
                <a:blip r:embed="rId2"/>
                <a:stretch>
                  <a:fillRect l="-2257" t="-2640" r="-2257" b="-5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0" y="1414171"/>
            <a:ext cx="369794" cy="1860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2633371"/>
            <a:ext cx="369794" cy="1860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3928771"/>
            <a:ext cx="369794" cy="1860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887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তাহলে এসো আজ আমরা </a:t>
            </a:r>
            <a:r>
              <a:rPr lang="bn-BD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নিয়ে আলোচনা করি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77" y="1143000"/>
                <a:ext cx="905969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u="sng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সাধারণ নির্বচনঃ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সমকোণী ত্রিভুজের অতিভুজের উপর অংকিত বর্গক্ষেত্রের ক্ষেত্রফল অপর দুই বাহুর উপর অংকিত বর্গক্ষেত্রদ্বয়ের ক্ষেত্রফলের সমষ্টির সমান </a:t>
                </a:r>
              </a:p>
              <a:p>
                <a:endParaRPr lang="bn-BD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40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bn-BD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b="1" u="sng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বিশেষ নির্বচনঃ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মনে করি </a:t>
                </a:r>
                <a14:m>
                  <m:oMath xmlns:m="http://schemas.openxmlformats.org/officeDocument/2006/math">
                    <m:r>
                      <a:rPr lang="bn-BD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𝑨𝑩𝑪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𝐀𝐁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𝐛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𝐀𝐂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𝐜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,  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𝐁𝐂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𝐚</m:t>
                    </m:r>
                    <m:r>
                      <a:rPr lang="en-US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প্রমাণ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করতে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হবে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যে</m:t>
                    </m:r>
                    <m:r>
                      <a:rPr lang="bn-BD" sz="3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sSup>
                      <m:sSupPr>
                        <m:ctrlPr>
                          <a:rPr lang="bn-BD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" y="1143000"/>
                <a:ext cx="9059698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2019" t="-1738" r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604465" y="255406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 rot="10800000" flipH="1" flipV="1">
            <a:off x="6477484" y="4688054"/>
            <a:ext cx="54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0800000" flipH="1" flipV="1">
            <a:off x="4834814" y="4702658"/>
            <a:ext cx="54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 rot="10800000" flipH="1" flipV="1">
            <a:off x="8507404" y="4673064"/>
            <a:ext cx="54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0800000" flipH="1" flipV="1">
            <a:off x="8508654" y="2858869"/>
            <a:ext cx="54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90844" y="4740029"/>
            <a:ext cx="15210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835811" y="3417343"/>
            <a:ext cx="3389" cy="13363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04150" y="2709923"/>
            <a:ext cx="0" cy="20437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4472" y="2709923"/>
            <a:ext cx="3712248" cy="70742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38314" y="2711265"/>
            <a:ext cx="1521066" cy="20437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41456" y="3417344"/>
            <a:ext cx="2212734" cy="132268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3267" y="4740029"/>
            <a:ext cx="218092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10474" y="350645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990" y="4709410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912" y="3429000"/>
            <a:ext cx="34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908518"/>
            <a:ext cx="40959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অংকনঃ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বাহুকে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এমন ভাবে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বর্ধিত করি যেন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AC=BD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 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BD</a:t>
            </a:r>
            <a:r>
              <a:rPr lang="en-US" sz="2800" b="1" dirty="0" smtClean="0">
                <a:latin typeface="Cambria Math"/>
                <a:ea typeface="Cambria Math"/>
                <a:cs typeface="NikoshBAN" pitchFamily="2" charset="0"/>
              </a:rPr>
              <a:t>⊥DE </a:t>
            </a:r>
            <a:r>
              <a:rPr lang="bn-BD" sz="2800" b="1" dirty="0" smtClean="0">
                <a:latin typeface="Cambria Math"/>
                <a:ea typeface="Cambria Math"/>
                <a:cs typeface="NikoshBAN" pitchFamily="2" charset="0"/>
              </a:rPr>
              <a:t>আকি, </a:t>
            </a:r>
            <a:r>
              <a:rPr lang="en-US" sz="2800" b="1" dirty="0" smtClean="0">
                <a:latin typeface="Cambria Math"/>
                <a:ea typeface="Cambria Math"/>
                <a:cs typeface="NikoshBAN" pitchFamily="2" charset="0"/>
              </a:rPr>
              <a:t>CE </a:t>
            </a:r>
            <a:r>
              <a:rPr lang="bn-BD" sz="2800" b="1" dirty="0" smtClean="0">
                <a:latin typeface="Cambria Math"/>
                <a:ea typeface="Cambria Math"/>
                <a:cs typeface="NikoshBAN" pitchFamily="2" charset="0"/>
              </a:rPr>
              <a:t>ও </a:t>
            </a:r>
            <a:r>
              <a:rPr lang="en-US" sz="2800" b="1" dirty="0" smtClean="0">
                <a:latin typeface="Cambria Math"/>
                <a:ea typeface="Cambria Math"/>
                <a:cs typeface="NikoshBAN" pitchFamily="2" charset="0"/>
              </a:rPr>
              <a:t>BE </a:t>
            </a:r>
          </a:p>
          <a:p>
            <a:r>
              <a:rPr lang="bn-BD" sz="2800" b="1" dirty="0" smtClean="0">
                <a:latin typeface="Cambria Math"/>
                <a:ea typeface="Cambria Math"/>
                <a:cs typeface="NikoshBAN" pitchFamily="2" charset="0"/>
              </a:rPr>
              <a:t>যোগ করি </a:t>
            </a:r>
          </a:p>
        </p:txBody>
      </p:sp>
    </p:spTree>
    <p:extLst>
      <p:ext uri="{BB962C8B-B14F-4D97-AF65-F5344CB8AC3E}">
        <p14:creationId xmlns:p14="http://schemas.microsoft.com/office/powerpoint/2010/main" val="11953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4" grpId="0"/>
      <p:bldP spid="2" grpId="0"/>
      <p:bldP spid="3" grpId="0"/>
      <p:bldP spid="6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92" y="2895600"/>
            <a:ext cx="9081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∆ABC </a:t>
            </a:r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এবং </a:t>
            </a:r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∆BDE </a:t>
            </a:r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এ </a:t>
            </a:r>
          </a:p>
          <a:p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AC=BD=c, AB=DE=b, BC=BE=a</a:t>
            </a:r>
          </a:p>
          <a:p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∠BAC=∠BDE=</a:t>
            </a:r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এক সমকোণ </a:t>
            </a:r>
          </a:p>
          <a:p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∆ABC≅∆BDE </a:t>
            </a:r>
          </a:p>
          <a:p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আবার, </a:t>
            </a:r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CA⊥AD </a:t>
            </a:r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এবং </a:t>
            </a:r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ED⊥AD </a:t>
            </a:r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বলে </a:t>
            </a:r>
            <a:r>
              <a:rPr lang="en-US" sz="4000" b="1" dirty="0" smtClean="0">
                <a:latin typeface="Cambria Math"/>
                <a:ea typeface="Cambria Math"/>
                <a:cs typeface="NikoshBAN" pitchFamily="2" charset="0"/>
              </a:rPr>
              <a:t>CA∥ED</a:t>
            </a:r>
          </a:p>
          <a:p>
            <a:r>
              <a:rPr lang="bn-BD" sz="4000" b="1" dirty="0" smtClean="0">
                <a:latin typeface="Cambria Math"/>
                <a:ea typeface="Cambria Math"/>
                <a:cs typeface="NikoshBAN" pitchFamily="2" charset="0"/>
              </a:rPr>
              <a:t>সুতরাং, </a:t>
            </a:r>
            <a:r>
              <a:rPr lang="en-US" sz="4000" b="1" dirty="0" smtClean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ADCE </a:t>
            </a:r>
            <a:r>
              <a:rPr lang="bn-BD" sz="4000" b="1" dirty="0" smtClean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একটি ট্রাপিজিয়াম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90" y="22860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3369888" y="2420249"/>
            <a:ext cx="54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1833034" y="2402918"/>
            <a:ext cx="54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5410200" y="2406057"/>
            <a:ext cx="54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5475644" y="533400"/>
            <a:ext cx="54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57400" y="366010"/>
            <a:ext cx="3712672" cy="2098333"/>
            <a:chOff x="2033558" y="381000"/>
            <a:chExt cx="3712672" cy="209833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033558" y="2438400"/>
              <a:ext cx="152106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033982" y="381000"/>
              <a:ext cx="3712248" cy="2098333"/>
              <a:chOff x="2057400" y="381000"/>
              <a:chExt cx="3712248" cy="209833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057400" y="381000"/>
                <a:ext cx="3712248" cy="2043753"/>
                <a:chOff x="2033558" y="381000"/>
                <a:chExt cx="3712248" cy="204375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2060853" y="381000"/>
                  <a:ext cx="0" cy="2043753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033558" y="410980"/>
                  <a:ext cx="3712248" cy="70742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3554624" y="1143000"/>
                <a:ext cx="2180923" cy="1336333"/>
                <a:chOff x="3554624" y="1143000"/>
                <a:chExt cx="2180923" cy="1336333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5717168" y="1143000"/>
                  <a:ext cx="3389" cy="1336333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554624" y="2438400"/>
                  <a:ext cx="2180923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extBox 1"/>
          <p:cNvSpPr txBox="1"/>
          <p:nvPr/>
        </p:nvSpPr>
        <p:spPr>
          <a:xfrm>
            <a:off x="1676400" y="12192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1854" y="23254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390" y="2401669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3770" y="1524000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>
            <a:endCxn id="8" idx="0"/>
          </p:cNvCxnSpPr>
          <p:nvPr/>
        </p:nvCxnSpPr>
        <p:spPr>
          <a:xfrm>
            <a:off x="2105111" y="381000"/>
            <a:ext cx="1536855" cy="20392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2"/>
            <a:endCxn id="8" idx="0"/>
          </p:cNvCxnSpPr>
          <p:nvPr/>
        </p:nvCxnSpPr>
        <p:spPr>
          <a:xfrm flipH="1">
            <a:off x="3641966" y="1118175"/>
            <a:ext cx="2105756" cy="13020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652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38</cp:revision>
  <dcterms:created xsi:type="dcterms:W3CDTF">2006-08-16T00:00:00Z</dcterms:created>
  <dcterms:modified xsi:type="dcterms:W3CDTF">2017-10-13T15:09:02Z</dcterms:modified>
</cp:coreProperties>
</file>